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6" r:id="rId4"/>
    <p:sldId id="287" r:id="rId5"/>
    <p:sldId id="288" r:id="rId6"/>
    <p:sldId id="289" r:id="rId7"/>
    <p:sldId id="292" r:id="rId8"/>
    <p:sldId id="290" r:id="rId9"/>
    <p:sldId id="300" r:id="rId10"/>
    <p:sldId id="291" r:id="rId11"/>
    <p:sldId id="293" r:id="rId12"/>
    <p:sldId id="294" r:id="rId13"/>
    <p:sldId id="295" r:id="rId14"/>
    <p:sldId id="296" r:id="rId15"/>
    <p:sldId id="297" r:id="rId16"/>
    <p:sldId id="29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5F03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 snapToGrid="0" showGuides="1">
      <p:cViewPr>
        <p:scale>
          <a:sx n="87" d="100"/>
          <a:sy n="87" d="100"/>
        </p:scale>
        <p:origin x="-1224" y="-5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788138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63411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349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1F5F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7901391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08868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09730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985973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397712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170190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2256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64006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71671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44BB2-BC82-4DB0-8A6A-27B1787D6B28}" type="datetimeFigureOut">
              <a:rPr lang="ru-RU" smtClean="0"/>
              <a:pPr/>
              <a:t>01.07.2024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3A761-E551-4693-891C-A426C1FEC20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177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1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13.pn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10" Type="http://schemas.openxmlformats.org/officeDocument/2006/relationships/image" Target="../media/image13.pn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5548" y="1723605"/>
            <a:ext cx="8852452" cy="2501976"/>
          </a:xfrm>
        </p:spPr>
        <p:txBody>
          <a:bodyPr>
            <a:normAutofit fontScale="90000"/>
          </a:bodyPr>
          <a:lstStyle/>
          <a:p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“Бэхетле балачак”</a:t>
            </a:r>
            <a:endParaRPr lang="ru-RU" sz="6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966690" cy="2334936"/>
          </a:xfrm>
        </p:spPr>
        <p:txBody>
          <a:bodyPr>
            <a:normAutofit/>
          </a:bodyPr>
          <a:lstStyle/>
          <a:p>
            <a:endParaRPr lang="tt-RU" dirty="0" smtClean="0"/>
          </a:p>
          <a:p>
            <a:pPr algn="r"/>
            <a:endParaRPr lang="tt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tt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Руководитель:заслуженный артист Республики Татарстан</a:t>
            </a:r>
          </a:p>
          <a:p>
            <a:pPr algn="r"/>
            <a:r>
              <a:rPr lang="tt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Хафизов Фердинанд Фарзетдинович</a:t>
            </a:r>
            <a:endParaRPr lang="tt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285" y="0"/>
            <a:ext cx="4223658" cy="29360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78793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223" y="986780"/>
            <a:ext cx="3616118" cy="2723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6854" y="4441251"/>
            <a:ext cx="3939973" cy="2171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55980" b="51178"/>
          <a:stretch/>
        </p:blipFill>
        <p:spPr>
          <a:xfrm>
            <a:off x="3395223" y="4015410"/>
            <a:ext cx="4031165" cy="2433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4557" y="1592093"/>
            <a:ext cx="2620200" cy="4237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95745" y="1368012"/>
            <a:ext cx="2175165" cy="29002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2307771" cy="1458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42579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924218" y="532842"/>
            <a:ext cx="7384553" cy="888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  <a:tabLst>
                <a:tab pos="2477770" algn="l"/>
              </a:tabLst>
            </a:pPr>
            <a:r>
              <a:rPr lang="ru-RU" sz="2800" b="1" spc="2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Сотрудничество театра </a:t>
            </a:r>
          </a:p>
          <a:p>
            <a:pPr marL="12700" algn="ctr">
              <a:lnSpc>
                <a:spcPct val="100000"/>
              </a:lnSpc>
              <a:spcBef>
                <a:spcPts val="110"/>
              </a:spcBef>
              <a:tabLst>
                <a:tab pos="2477770" algn="l"/>
              </a:tabLst>
            </a:pPr>
            <a:r>
              <a:rPr lang="ru-RU" sz="2800" b="1" spc="2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с дополнительным образованием</a:t>
            </a:r>
            <a:endParaRPr sz="2800" b="1" dirty="0">
              <a:latin typeface="Times New Roman"/>
              <a:cs typeface="Times New Roman"/>
            </a:endParaRPr>
          </a:p>
        </p:txBody>
      </p:sp>
      <p:pic>
        <p:nvPicPr>
          <p:cNvPr id="13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5915" y="1730829"/>
            <a:ext cx="2166257" cy="2430561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5601" y="1675629"/>
            <a:ext cx="3957404" cy="216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1792" y="4285488"/>
            <a:ext cx="2426208" cy="2173224"/>
          </a:xfrm>
          <a:prstGeom prst="rect">
            <a:avLst/>
          </a:prstGeom>
        </p:spPr>
      </p:pic>
      <p:grpSp>
        <p:nvGrpSpPr>
          <p:cNvPr id="2" name="object 9"/>
          <p:cNvGrpSpPr/>
          <p:nvPr/>
        </p:nvGrpSpPr>
        <p:grpSpPr>
          <a:xfrm>
            <a:off x="4279392" y="4340352"/>
            <a:ext cx="4162213" cy="2048510"/>
            <a:chOff x="3209544" y="4340352"/>
            <a:chExt cx="3121660" cy="2048510"/>
          </a:xfrm>
        </p:grpSpPr>
        <p:pic>
          <p:nvPicPr>
            <p:cNvPr id="19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9544" y="4340352"/>
              <a:ext cx="2932176" cy="1911095"/>
            </a:xfrm>
            <a:prstGeom prst="rect">
              <a:avLst/>
            </a:prstGeom>
          </p:spPr>
        </p:pic>
        <p:pic>
          <p:nvPicPr>
            <p:cNvPr id="20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89376" y="4355592"/>
              <a:ext cx="2941320" cy="2033016"/>
            </a:xfrm>
            <a:prstGeom prst="rect">
              <a:avLst/>
            </a:prstGeom>
          </p:spPr>
        </p:pic>
      </p:grpSp>
      <p:grpSp>
        <p:nvGrpSpPr>
          <p:cNvPr id="3" name="object 12"/>
          <p:cNvGrpSpPr/>
          <p:nvPr/>
        </p:nvGrpSpPr>
        <p:grpSpPr>
          <a:xfrm>
            <a:off x="9347201" y="1773936"/>
            <a:ext cx="2605193" cy="2188465"/>
            <a:chOff x="6659880" y="1773935"/>
            <a:chExt cx="2304415" cy="2380615"/>
          </a:xfrm>
        </p:grpSpPr>
        <p:pic>
          <p:nvPicPr>
            <p:cNvPr id="22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659880" y="1773935"/>
              <a:ext cx="2060448" cy="2380488"/>
            </a:xfrm>
            <a:prstGeom prst="rect">
              <a:avLst/>
            </a:prstGeom>
          </p:spPr>
        </p:pic>
        <p:pic>
          <p:nvPicPr>
            <p:cNvPr id="23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59880" y="1773935"/>
              <a:ext cx="2304287" cy="2380488"/>
            </a:xfrm>
            <a:prstGeom prst="rect">
              <a:avLst/>
            </a:prstGeom>
          </p:spPr>
        </p:pic>
      </p:grpSp>
      <p:pic>
        <p:nvPicPr>
          <p:cNvPr id="24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245599" y="4370833"/>
            <a:ext cx="2267711" cy="1880615"/>
          </a:xfrm>
          <a:prstGeom prst="rect">
            <a:avLst/>
          </a:prstGeom>
        </p:spPr>
      </p:pic>
      <p:pic>
        <p:nvPicPr>
          <p:cNvPr id="25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2307771" cy="1458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55421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2924218" y="532842"/>
            <a:ext cx="6818496" cy="87588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  <a:tabLst>
                <a:tab pos="2477770" algn="l"/>
              </a:tabLst>
            </a:pPr>
            <a:r>
              <a:rPr lang="ru-RU" sz="2800" b="1" spc="25" dirty="0" smtClean="0">
                <a:solidFill>
                  <a:srgbClr val="001F5F"/>
                </a:solidFill>
                <a:latin typeface="Times New Roman"/>
                <a:cs typeface="Times New Roman"/>
              </a:rPr>
              <a:t>Сотрудничество театра с хореографическим ансамблем </a:t>
            </a:r>
            <a:r>
              <a:rPr sz="2800" b="1" spc="25" smtClean="0">
                <a:solidFill>
                  <a:srgbClr val="001F5F"/>
                </a:solidFill>
                <a:latin typeface="Times New Roman"/>
                <a:cs typeface="Times New Roman"/>
              </a:rPr>
              <a:t>«</a:t>
            </a:r>
            <a:r>
              <a:rPr sz="2800" b="1" spc="5" smtClean="0">
                <a:solidFill>
                  <a:srgbClr val="001F5F"/>
                </a:solidFill>
                <a:latin typeface="Times New Roman"/>
                <a:cs typeface="Times New Roman"/>
              </a:rPr>
              <a:t>Их</a:t>
            </a:r>
            <a:r>
              <a:rPr sz="2800" b="1" spc="15" smtClean="0">
                <a:solidFill>
                  <a:srgbClr val="001F5F"/>
                </a:solidFill>
                <a:latin typeface="Times New Roman"/>
                <a:cs typeface="Times New Roman"/>
              </a:rPr>
              <a:t>л</a:t>
            </a:r>
            <a:r>
              <a:rPr sz="2800" b="1" spc="5" smtClean="0">
                <a:solidFill>
                  <a:srgbClr val="001F5F"/>
                </a:solidFill>
                <a:latin typeface="Times New Roman"/>
                <a:cs typeface="Times New Roman"/>
              </a:rPr>
              <a:t>ас»</a:t>
            </a:r>
            <a:r>
              <a:rPr lang="ru-RU" sz="2800" b="1" spc="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endParaRPr sz="2800" b="1" dirty="0">
              <a:latin typeface="Times New Roman"/>
              <a:cs typeface="Times New Roman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572941" y="3929134"/>
            <a:ext cx="3682956" cy="2514600"/>
            <a:chOff x="502919" y="3794759"/>
            <a:chExt cx="3639820" cy="2514600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2919" y="3931919"/>
              <a:ext cx="3602736" cy="2377440"/>
            </a:xfrm>
            <a:prstGeom prst="rec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919" y="3794759"/>
              <a:ext cx="3639312" cy="2514600"/>
            </a:xfrm>
            <a:prstGeom prst="rec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</p:pic>
      </p:grpSp>
      <p:grpSp>
        <p:nvGrpSpPr>
          <p:cNvPr id="3" name="object 10"/>
          <p:cNvGrpSpPr/>
          <p:nvPr/>
        </p:nvGrpSpPr>
        <p:grpSpPr>
          <a:xfrm>
            <a:off x="8666915" y="1517345"/>
            <a:ext cx="2994520" cy="1996969"/>
            <a:chOff x="4398264" y="3810000"/>
            <a:chExt cx="3840479" cy="2627630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54296" y="3931920"/>
              <a:ext cx="3572255" cy="2377440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98264" y="3810000"/>
              <a:ext cx="3840480" cy="2627376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493828" y="4168045"/>
            <a:ext cx="3451487" cy="228802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4310" y="1691517"/>
            <a:ext cx="2662137" cy="221365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8431" y="3932813"/>
            <a:ext cx="3236814" cy="232495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Desktop\музей реестр\театр\IMG-20220421-WA00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77656" y="1589313"/>
            <a:ext cx="3207657" cy="2405743"/>
          </a:xfrm>
          <a:prstGeom prst="rect">
            <a:avLst/>
          </a:prstGeom>
          <a:noFill/>
        </p:spPr>
      </p:pic>
      <p:pic>
        <p:nvPicPr>
          <p:cNvPr id="13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2307771" cy="1458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55421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t="40611"/>
          <a:stretch/>
        </p:blipFill>
        <p:spPr>
          <a:xfrm>
            <a:off x="480090" y="1861456"/>
            <a:ext cx="9142881" cy="458288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68691" r="5112" b="63166"/>
          <a:stretch/>
        </p:blipFill>
        <p:spPr>
          <a:xfrm>
            <a:off x="9481930" y="2362200"/>
            <a:ext cx="2385391" cy="2415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268275" y="185057"/>
            <a:ext cx="99657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-15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Сотрудничество театра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-15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с вокальным</a:t>
            </a:r>
            <a:r>
              <a:rPr kumimoji="0" lang="ru-RU" sz="3200" b="1" i="0" u="none" strike="noStrike" kern="0" cap="none" spc="-15" normalizeH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 ансамблем </a:t>
            </a:r>
            <a:r>
              <a:rPr kumimoji="0" lang="ru-RU" sz="3200" b="1" i="0" u="none" strike="noStrike" kern="0" cap="none" spc="-15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ea typeface="+mj-ea"/>
                <a:cs typeface="Times New Roman"/>
              </a:rPr>
              <a:t>«Росинка» 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2050" name="Picture 2" descr="D:\Desktop\музей реестр\театр\IMG-20221001-WA00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7428" y="1459924"/>
            <a:ext cx="2433231" cy="3407078"/>
          </a:xfrm>
          <a:prstGeom prst="rect">
            <a:avLst/>
          </a:prstGeom>
          <a:noFill/>
        </p:spPr>
      </p:pic>
      <p:pic>
        <p:nvPicPr>
          <p:cNvPr id="9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07771" cy="1458012"/>
          </a:xfrm>
          <a:prstGeom prst="rect">
            <a:avLst/>
          </a:prstGeom>
          <a:noFill/>
        </p:spPr>
      </p:pic>
      <p:pic>
        <p:nvPicPr>
          <p:cNvPr id="2051" name="Picture 3" descr="C:\Users\Home\Downloads\2024-06-17_21-28-3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76033" y="4822370"/>
            <a:ext cx="2746612" cy="2035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10779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924800" y="795754"/>
            <a:ext cx="3751579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2200" dirty="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1990" y="139653"/>
            <a:ext cx="7782560" cy="339242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1414759" y="6434735"/>
            <a:ext cx="2616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15" dirty="0">
                <a:solidFill>
                  <a:srgbClr val="888888"/>
                </a:solidFill>
                <a:latin typeface="Tahoma"/>
                <a:cs typeface="Tahoma"/>
              </a:rPr>
              <a:t>29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2" name="object 15"/>
          <p:cNvGrpSpPr/>
          <p:nvPr/>
        </p:nvGrpSpPr>
        <p:grpSpPr>
          <a:xfrm>
            <a:off x="3182111" y="1944562"/>
            <a:ext cx="9004300" cy="4909185"/>
            <a:chOff x="2386583" y="1944561"/>
            <a:chExt cx="6753225" cy="4909185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86583" y="2758382"/>
              <a:ext cx="3049397" cy="409486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65063" y="1944561"/>
              <a:ext cx="3674237" cy="4908677"/>
            </a:xfrm>
            <a:prstGeom prst="rect">
              <a:avLst/>
            </a:prstGeom>
          </p:spPr>
        </p:pic>
      </p:grpSp>
      <p:pic>
        <p:nvPicPr>
          <p:cNvPr id="11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84229" y="206828"/>
            <a:ext cx="2307771" cy="1458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51336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079171" y="756733"/>
            <a:ext cx="91439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95"/>
              </a:spcBef>
            </a:pPr>
            <a:r>
              <a:rPr lang="ru-RU" sz="2800" b="1" spc="-20" dirty="0" smtClean="0">
                <a:latin typeface="Times New Roman"/>
                <a:cs typeface="Times New Roman"/>
              </a:rPr>
              <a:t>Показ театральной сцены  на республиканской конференции имени З. </a:t>
            </a:r>
            <a:r>
              <a:rPr lang="ru-RU" sz="2800" b="1" spc="-20" dirty="0" err="1" smtClean="0">
                <a:latin typeface="Times New Roman"/>
                <a:cs typeface="Times New Roman"/>
              </a:rPr>
              <a:t>Хөснияр</a:t>
            </a:r>
            <a:endParaRPr lang="ru-RU" sz="2800" dirty="0">
              <a:latin typeface="Times New Roman"/>
              <a:cs typeface="Times New Roman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28" y="2139066"/>
            <a:ext cx="4485333" cy="2711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9098" y="4287207"/>
            <a:ext cx="3404898" cy="2444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6697"/>
          <a:stretch/>
        </p:blipFill>
        <p:spPr>
          <a:xfrm>
            <a:off x="6941026" y="2122455"/>
            <a:ext cx="2914032" cy="2727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50279"/>
          <a:stretch/>
        </p:blipFill>
        <p:spPr>
          <a:xfrm>
            <a:off x="9157251" y="4287206"/>
            <a:ext cx="2918671" cy="2486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877431" cy="18179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30188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4816" y="3359426"/>
            <a:ext cx="9144000" cy="2387600"/>
          </a:xfrm>
        </p:spPr>
        <p:txBody>
          <a:bodyPr>
            <a:normAutofit/>
          </a:bodyPr>
          <a:lstStyle/>
          <a:p>
            <a:pPr algn="l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ru-RU" sz="3600" i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938681" y="2748147"/>
            <a:ext cx="9356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Спасибо за внимание</a:t>
            </a:r>
            <a:r>
              <a:rPr lang="tt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669367" cy="2950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54937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4543" y="598714"/>
            <a:ext cx="1111431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Руководитель театральной студии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Бэхетле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балачак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Хафизов           Фердинанд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Фарзетдинович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1988 году окончил Высшее театральное училище им. Щепкина в Москве и был принят в труппу Татарского академического театра имени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Г.Камала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Работал в театре до 2003 года. Главный администратор Татарской государственной филармонии имени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Габдуллы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Тукая. Заслуженный артист Республики Татарстан.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С 2010 года ведёт работу театральной студии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Бэхетле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балачак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в МБОУ «Школа №171» Советского р-на г.Казани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В программе систематизированы средства и методы театрально-игровой деятельности, обосновано использование разных видов детской творческой деятельности в процессе театрального воплощения.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Участие в школьном театральном кружке создает условия для раскрытия внутренних качеств личности и ее самореализации, формирования содержательного общения по поводу общей деятельности, умения взаимодействовать в коллективе, для развития художественного творчества, эстетического вкуса и стремления к освоению нового опыта.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2111829" cy="10014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7458" y="261257"/>
            <a:ext cx="11636828" cy="634637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Цель программы: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Воспитание творчески активной и                                 гармонично развитой личности.							</a:t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						</a:t>
            </a:r>
            <a:br>
              <a:rPr lang="ru-RU" sz="2800" b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 занятий – групповая и индивидуальная работа, со всей группой одновременно и с участниками конкретного представления для отработки дикции и актерского мастерства. Основными видами проведения занятий являются театральные игры, беседы, тренинги, спектакли и праздники.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Занятия театрального кружка включают наряду с работой над пьесой проведение бесед об искусстве. Совместные просмотры и обсуждение спектаклей, фильмов. Школьники выполняют самостоятельные творческие задания: устные рассказы по прочитанным книгам, отзывы о просмотренных спектаклях, сочинения, посвященные жизни и творчеству того или иного мастера сцены.										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2210821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63851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166843"/>
            <a:ext cx="1105988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РЕЗУЛЬТАТ ПРОГРАММЫ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умение оценивать и использовать полученные знания и умения в области театрального искусства;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использование необходимых актерских навыков: свободно взаимодействовать с партнером, действовать в предлагаемых обстоятельствах, импровизировать, сосредоточить внимание,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эиоциональную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память, общаться со зрителем;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владение необходимыми навыками пластической выразительности и сценической речи;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использование практических навыков при работе над внешним обликом героя;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повышение интереса к изучению материала, связанного с искусством театра, литературой;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создание спектаклей различной направленности, участие в них обучающихся в самом различном качестве.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2177143" cy="143646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943" y="1861457"/>
            <a:ext cx="1085305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                          ОСОБЫЕ УСЛОВИЯ ПРОВЕДЕНИЯ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объединение принимаются ученики образовательной организации, на базе которой оно находится. Программа рассчитана на школьников 7 – 16 лет (разновозрастная группа), увлеченных искусством слова, театром, игрой на сцене; специальной подготовки детей не требуется.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2873829" cy="18961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30626" y="-761606"/>
            <a:ext cx="9144000" cy="2438005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театральные сцены. </a:t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</a:t>
            </a:r>
            <a:r>
              <a:rPr lang="ru-RU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выпускники-наша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гордость!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74" y="1625995"/>
            <a:ext cx="3881408" cy="2587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4943" y="1974575"/>
            <a:ext cx="4348877" cy="2239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7252" y="1580637"/>
            <a:ext cx="2276061" cy="2352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174" y="4313999"/>
            <a:ext cx="2613086" cy="2347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0678" y="4313999"/>
            <a:ext cx="3103012" cy="2316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3820" y="4145958"/>
            <a:ext cx="2810506" cy="2534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2307771" cy="1458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63851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966" y="-560420"/>
            <a:ext cx="9144000" cy="23876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3972" y="1861798"/>
            <a:ext cx="2619558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5" lvl="0" algn="ctr">
              <a:lnSpc>
                <a:spcPts val="2210"/>
              </a:lnSpc>
            </a:pPr>
            <a:r>
              <a:rPr kumimoji="0" lang="ru-RU" sz="19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«Татар </a:t>
            </a:r>
            <a:r>
              <a:rPr kumimoji="0" lang="ru-RU" sz="1900" b="1" i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кызы-Татар</a:t>
            </a:r>
            <a:r>
              <a:rPr kumimoji="0" lang="ru-RU" sz="19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900" b="1" i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егете</a:t>
            </a:r>
            <a:r>
              <a:rPr kumimoji="0" lang="ru-RU" sz="19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» победители городского конкурса </a:t>
            </a:r>
            <a:endParaRPr lang="ru-RU" sz="1900" i="1" kern="0" dirty="0">
              <a:latin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15756" y="2002862"/>
            <a:ext cx="286442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5" lvl="0" algn="ctr">
              <a:lnSpc>
                <a:spcPts val="2210"/>
              </a:lnSpc>
            </a:pPr>
            <a:r>
              <a:rPr kumimoji="0" lang="ru-RU" sz="1900" b="1" i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«Сәйяр» </a:t>
            </a:r>
            <a:r>
              <a:rPr kumimoji="0" lang="ru-RU" sz="19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лауреаты республиканского конкурса</a:t>
            </a:r>
            <a:endParaRPr lang="ru-RU" sz="1900" i="1" kern="0" dirty="0"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87409" y="1846409"/>
            <a:ext cx="3246783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7490" marR="119380" lvl="0" indent="-3810" algn="ctr"/>
            <a:r>
              <a:rPr kumimoji="0" lang="ru-RU" sz="1900" b="1" i="1" u="none" strike="noStrike" kern="0" cap="none" spc="-2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«Тел</a:t>
            </a:r>
            <a:r>
              <a:rPr kumimoji="0" lang="ru-RU" sz="1900" b="1" i="1" u="none" strike="noStrike" kern="0" cap="none" spc="-3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900" b="1" i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сагында</a:t>
            </a:r>
            <a:r>
              <a:rPr kumimoji="0" lang="ru-RU" sz="1900" b="1" i="1" u="none" strike="noStrike" kern="0" cap="none" spc="-1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900" b="1" i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ир</a:t>
            </a:r>
            <a:r>
              <a:rPr kumimoji="0" lang="ru-RU" sz="19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- </a:t>
            </a:r>
            <a:r>
              <a:rPr kumimoji="0" lang="ru-RU" sz="1900" b="1" i="1" u="none" strike="noStrike" kern="0" cap="none" spc="-459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 </a:t>
            </a:r>
            <a:r>
              <a:rPr kumimoji="0" lang="ru-RU" sz="1900" b="1" i="1" u="none" strike="noStrike" kern="0" cap="none" spc="-2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егетләр</a:t>
            </a:r>
            <a:r>
              <a:rPr kumimoji="0" lang="ru-RU" sz="1900" b="1" i="1" u="none" strike="noStrike" kern="0" cap="none" spc="-2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/>
                <a:cs typeface="Times New Roman"/>
              </a:rPr>
              <a:t>» победители городского конкурса</a:t>
            </a:r>
            <a:endParaRPr lang="ru-RU" sz="1900" i="1" kern="0" dirty="0">
              <a:latin typeface="Times New Roman"/>
              <a:cs typeface="Times New Roman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704" y="2815905"/>
            <a:ext cx="2814822" cy="21111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946"/>
          <a:stretch/>
        </p:blipFill>
        <p:spPr bwMode="auto">
          <a:xfrm>
            <a:off x="833785" y="4664765"/>
            <a:ext cx="3400296" cy="20596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object 8"/>
          <p:cNvPicPr/>
          <p:nvPr/>
        </p:nvPicPr>
        <p:blipFill rotWithShape="1">
          <a:blip r:embed="rId4" cstate="print"/>
          <a:srcRect l="10917" r="25315"/>
          <a:stretch/>
        </p:blipFill>
        <p:spPr>
          <a:xfrm>
            <a:off x="4121426" y="2774204"/>
            <a:ext cx="2570922" cy="2239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C:\Users\Компьютер\Desktop\дру измер.jpg"/>
          <p:cNvPicPr/>
          <p:nvPr/>
        </p:nvPicPr>
        <p:blipFill rotWithShape="1">
          <a:blip r:embed="rId5" cstate="print"/>
          <a:srcRect t="44457"/>
          <a:stretch/>
        </p:blipFill>
        <p:spPr bwMode="auto">
          <a:xfrm>
            <a:off x="5539409" y="4664766"/>
            <a:ext cx="2557669" cy="1968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772939" y="3167270"/>
            <a:ext cx="3061253" cy="2643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3285" y="0"/>
            <a:ext cx="1600201" cy="14630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08375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2228" y="174171"/>
            <a:ext cx="9111343" cy="1451824"/>
          </a:xfrm>
        </p:spPr>
        <p:txBody>
          <a:bodyPr>
            <a:normAutofit fontScale="90000"/>
          </a:bodyPr>
          <a:lstStyle/>
          <a:p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Городской фестиваль “Сәйяр” среди школьных театральных коллективов </a:t>
            </a:r>
            <a:b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t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Гран-при </a:t>
            </a: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944" y="2471783"/>
            <a:ext cx="2668657" cy="355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80058" y="1799576"/>
            <a:ext cx="3772464" cy="282934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79709" y="2295989"/>
            <a:ext cx="1749701" cy="233293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54074" y="4865201"/>
            <a:ext cx="3427894" cy="192819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80058" y="4865201"/>
            <a:ext cx="3542754" cy="199279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114940" y="1260698"/>
            <a:ext cx="1813107" cy="2292829"/>
          </a:xfrm>
          <a:prstGeom prst="rect">
            <a:avLst/>
          </a:prstGeom>
        </p:spPr>
      </p:pic>
      <p:pic>
        <p:nvPicPr>
          <p:cNvPr id="11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2307771" cy="14580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63062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686" y="365125"/>
            <a:ext cx="9133114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Наше самое большое достижение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Home\Downloads\IMG-20240701-WA010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4142" t="11080" r="6682" b="7364"/>
          <a:stretch>
            <a:fillRect/>
          </a:stretch>
        </p:blipFill>
        <p:spPr bwMode="auto">
          <a:xfrm>
            <a:off x="1981201" y="1774371"/>
            <a:ext cx="8490856" cy="4724401"/>
          </a:xfrm>
          <a:prstGeom prst="rect">
            <a:avLst/>
          </a:prstGeom>
          <a:noFill/>
        </p:spPr>
      </p:pic>
      <p:pic>
        <p:nvPicPr>
          <p:cNvPr id="5" name="Picture 2" descr="C:\Users\Home\Downloads\Логотип-Школьный-театр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670671" cy="16872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360</Words>
  <Application>Microsoft Office PowerPoint</Application>
  <PresentationFormat>Произвольный</PresentationFormat>
  <Paragraphs>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        “Бэхетле балачак”</vt:lpstr>
      <vt:lpstr>Слайд 2</vt:lpstr>
      <vt:lpstr>                                                                             Цель программы: Воспитание творчески активной и                                 гармонично развитой личности.        СОДЕРЖАНИЕ ПРОГРАММЫ       Форма занятий – групповая и индивидуальная работа, со всей группой одновременно и с участниками конкретного представления для отработки дикции и актерского мастерства. Основными видами проведения занятий являются театральные игры, беседы, тренинги, спектакли и праздники. Занятия театрального кружка включают наряду с работой над пьесой проведение бесед об искусстве. Совместные просмотры и обсуждение спектаклей, фильмов. Школьники выполняют самостоятельные творческие задания: устные рассказы по прочитанным книгам, отзывы о просмотренных спектаклях, сочинения, посвященные жизни и творчеству того или иного мастера сцены.            </vt:lpstr>
      <vt:lpstr>Слайд 4</vt:lpstr>
      <vt:lpstr>Слайд 5</vt:lpstr>
      <vt:lpstr>Наши театральные сцены.  Наши выпускники-наша гордость!</vt:lpstr>
      <vt:lpstr>   Наши достижения</vt:lpstr>
      <vt:lpstr>                 Городской фестиваль “Сәйяр” среди школьных театральных коллективов   Гран-при </vt:lpstr>
      <vt:lpstr>Наше самое большое достижение</vt:lpstr>
      <vt:lpstr>Слайд 10</vt:lpstr>
      <vt:lpstr>Слайд 11</vt:lpstr>
      <vt:lpstr>Слайд 12</vt:lpstr>
      <vt:lpstr>Слайд 13</vt:lpstr>
      <vt:lpstr>Слайд 14</vt:lpstr>
      <vt:lpstr>Слайд 15</vt:lpstr>
      <vt:lpstr>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Home</cp:lastModifiedBy>
  <cp:revision>43</cp:revision>
  <dcterms:created xsi:type="dcterms:W3CDTF">2023-08-03T16:41:25Z</dcterms:created>
  <dcterms:modified xsi:type="dcterms:W3CDTF">2024-07-01T13:28:31Z</dcterms:modified>
</cp:coreProperties>
</file>